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7"/>
  </p:notesMasterIdLst>
  <p:sldIdLst>
    <p:sldId id="256" r:id="rId4"/>
    <p:sldId id="294" r:id="rId5"/>
    <p:sldId id="287" r:id="rId6"/>
    <p:sldId id="288" r:id="rId7"/>
    <p:sldId id="289" r:id="rId8"/>
    <p:sldId id="290" r:id="rId9"/>
    <p:sldId id="291" r:id="rId10"/>
    <p:sldId id="299" r:id="rId11"/>
    <p:sldId id="298" r:id="rId12"/>
    <p:sldId id="295" r:id="rId13"/>
    <p:sldId id="296" r:id="rId14"/>
    <p:sldId id="297" r:id="rId15"/>
    <p:sldId id="286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CE8B2-892D-4536-A4BD-B0B82050A5C8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C8F51-2953-44FA-B801-CC5B6452E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779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242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Ожидаемые результаты для каждой группы участников системы. Для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населения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улучшение здоровья, увеличение продолжительности жизни,  расширение амбулаторного и лекарственного обеспечения, доступность качественной медицинской помощи и, снижение  уровня неформальных платежей.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государства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универсальный всеобщий охват, солидарная ответственность граждан и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финансовая устойчивость системы,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rPr>
              <a:t>п</a:t>
            </a:r>
            <a:r>
              <a:rPr lang="ru-RU" sz="1200" dirty="0" smtClean="0">
                <a:cs typeface="Arial" pitchFamily="34" charset="0"/>
              </a:rPr>
              <a:t>одотчетность перед обществом по использованию ресурсов,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 также стимулы для развития частного здравоохранения,.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поставщиков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услуг: 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стабильность финансирования в соответствии с эффективностью  деятельности;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стимуляция к внедрению новых корпоративных методов;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внедрение новых медицинских технологий;</a:t>
            </a:r>
          </a:p>
          <a:p>
            <a:pPr>
              <a:buFontTx/>
              <a:buChar char="-"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совершенствование системы оплаты труда, которая  должна ориентировать их на конечный результат.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3F5DD-97E6-4C60-9669-66DA50A7BBF0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683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7846-E556-42FF-B941-1F10533D8935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AF28-2917-4509-9404-89173CACE496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96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7846-E556-42FF-B941-1F10533D8935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AF28-2917-4509-9404-89173CACE4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112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7846-E556-42FF-B941-1F10533D8935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AF28-2917-4509-9404-89173CACE4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196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6626-2520-4E1B-A14C-AC91BA5259B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41237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2F8B-3B00-469C-B268-208EAD5740E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53752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2A1B9-CB2E-425A-901F-8AF15EC8277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48965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C89B-2F5B-4601-ADE3-B674F046BA3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85370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8D99-7A1B-4897-9CD3-AE388B89661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658074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AB9-C581-40B8-9FE4-A83BC2FF4A9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70565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406F-BA83-4B58-AA55-DFFA0464CCF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871441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7647-184A-408D-A27B-5F3EEA8643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84300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7846-E556-42FF-B941-1F10533D8935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AF28-2917-4509-9404-89173CACE4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4549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871C9-B60F-4181-A95B-72640CC46E0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95801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9033-5252-48F0-B96F-3276BEED822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397020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85DA2-A63D-4935-858B-6AB35661C32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63829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C0FC-EF5C-45B5-B051-DAEC8D204C7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800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225D-E385-48F7-938A-38CE06E0E81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1824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E6E2-E32F-4ECB-A3A0-8BB4E1A25EF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9616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949F-8C15-4909-98FF-70CE38F2C88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54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30DF-002E-46C4-BA66-27765CC9BAA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4178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BD8F-9252-4F4C-A740-39D739E55B6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2498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782E-225B-454F-9126-F9C1B51B0E4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851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7846-E556-42FF-B941-1F10533D8935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AF28-2917-4509-9404-89173CACE496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05649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2969-3D94-4926-A307-9A9E12DC8D0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3686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5FC3-AA14-407D-946B-F1BF05F53EA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6076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22919-7C40-45AB-BB51-3B9945D8D49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358394"/>
      </p:ext>
    </p:extLst>
  </p:cSld>
  <p:clrMapOvr>
    <a:masterClrMapping/>
  </p:clrMapOvr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22919-7C40-45AB-BB51-3B9945D8D49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90C226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2551407"/>
      </p:ext>
    </p:extLst>
  </p:cSld>
  <p:clrMapOvr>
    <a:masterClrMapping/>
  </p:clrMapOvr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22919-7C40-45AB-BB51-3B9945D8D49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708992"/>
      </p:ext>
    </p:extLst>
  </p:cSld>
  <p:clrMapOvr>
    <a:masterClrMapping/>
  </p:clrMapOvr>
  <p:hf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22919-7C40-45AB-BB51-3B9945D8D49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7726663"/>
      </p:ext>
    </p:extLst>
  </p:cSld>
  <p:clrMapOvr>
    <a:masterClrMapping/>
  </p:clrMapOvr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22919-7C40-45AB-BB51-3B9945D8D49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973331"/>
      </p:ext>
    </p:extLst>
  </p:cSld>
  <p:clrMapOvr>
    <a:masterClrMapping/>
  </p:clrMapOvr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E9225-5F9E-4E40-B273-9AF797615A2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7658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86B4-B259-4C17-BFC9-DFB7DF589C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47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7846-E556-42FF-B941-1F10533D8935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AF28-2917-4509-9404-89173CACE4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635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7846-E556-42FF-B941-1F10533D8935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AF28-2917-4509-9404-89173CACE4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44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7846-E556-42FF-B941-1F10533D8935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AF28-2917-4509-9404-89173CACE4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7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7846-E556-42FF-B941-1F10533D8935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AF28-2917-4509-9404-89173CACE4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637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FDD7846-E556-42FF-B941-1F10533D8935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EFAF28-2917-4509-9404-89173CACE4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14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7846-E556-42FF-B941-1F10533D8935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AF28-2917-4509-9404-89173CACE4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915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FDD7846-E556-42FF-B941-1F10533D8935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DEFAF28-2917-4509-9404-89173CACE496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E2945-E933-4F82-82E8-C08C1227D4F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21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22919-7C40-45AB-BB51-3B9945D8D49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7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2413" y="276044"/>
            <a:ext cx="9055587" cy="819511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КАЗАХСКИЙ НАЦИОНАЛЬНЫЙ УНИВЕРСИТЕТ ИМЕНИ АЛЬ-ФАРАБИ</a:t>
            </a:r>
            <a:b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МЕДИЦИНЫ И ЗДРАВООХРАНЕНИЯ</a:t>
            </a:r>
            <a:b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Политики и организации здравоохранения</a:t>
            </a:r>
            <a:endParaRPr lang="ru-RU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5149" y="1820174"/>
            <a:ext cx="10645542" cy="216709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лечебно-профилактическими учреждениями, службой санитарного надзора, органами социальной защиты и страховыми медицинскими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399" y="183500"/>
            <a:ext cx="1154014" cy="115401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183500"/>
            <a:ext cx="1173698" cy="1157026"/>
          </a:xfrm>
          <a:prstGeom prst="rect">
            <a:avLst/>
          </a:prstGeom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4244741" y="5583237"/>
            <a:ext cx="4574624" cy="558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Алматы, 2022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апреля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7159925" y="4484353"/>
            <a:ext cx="4834173" cy="907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к.м.н. Калмаханов Сундетгали </a:t>
            </a:r>
            <a:r>
              <a:rPr lang="ru-RU" sz="1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Беркинович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И.о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доцента кафедры Политики и организации здравоохранения, </a:t>
            </a:r>
            <a:r>
              <a:rPr lang="ru-RU" sz="1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зам.директор</a:t>
            </a:r>
            <a:r>
              <a:rPr lang="ru-RU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ВШОЗ по </a:t>
            </a:r>
            <a:r>
              <a:rPr lang="ru-RU" sz="1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НИДиМС</a:t>
            </a: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393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2"/>
          <p:cNvSpPr>
            <a:spLocks noGrp="1"/>
          </p:cNvSpPr>
          <p:nvPr>
            <p:ph type="title"/>
          </p:nvPr>
        </p:nvSpPr>
        <p:spPr>
          <a:xfrm>
            <a:off x="335360" y="476672"/>
            <a:ext cx="10972800" cy="6540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altLang="ru-RU" sz="24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</a:t>
            </a:r>
            <a:r>
              <a:rPr lang="ru-RU" altLang="ru-RU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altLang="ru-RU" sz="2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езультаты</a:t>
            </a:r>
            <a:endParaRPr lang="en-US" altLang="ru-RU" sz="24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55785" y="1629508"/>
            <a:ext cx="10452375" cy="3727938"/>
          </a:xfrm>
        </p:spPr>
        <p:txBody>
          <a:bodyPr rtlCol="0"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населения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Доступность качественной медицинской помощи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здравоохранения, способная отвечать потребностям населения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здоровья, увеличение продолжительности жизни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амбулаторно-лекарственного обеспечения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неформальных платежей на здравоохранение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endParaRPr lang="ru-RU" sz="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endParaRPr lang="ru-RU" sz="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347200" y="6528354"/>
            <a:ext cx="2844800" cy="365125"/>
          </a:xfrm>
        </p:spPr>
        <p:txBody>
          <a:bodyPr/>
          <a:lstStyle/>
          <a:p>
            <a:fld id="{65840C0B-A2B9-476C-8CE5-55CFCAFA047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9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92369"/>
            <a:ext cx="10515600" cy="8675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</a:t>
            </a:r>
            <a:endParaRPr lang="ru-RU" sz="28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3015" y="1638056"/>
            <a:ext cx="10380785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государства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Универсальный/всеобщий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охват медицинской помощью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Солидарная ответственность граждан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Финансово-устойчивая система здравоохранения, позволяющая сбалансировать объемы потребления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рыночных механизмов здравоохранения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Стимулы для развития частного здравоохранения и индустрии здравоохранения 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(дополнительные рабочие места и технологии)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использования финансовых ресурсов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Подотчетность перед обществом по использованию ресурсов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55453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772012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Ожидаемые результаты</a:t>
            </a:r>
            <a:endParaRPr lang="ru-RU" sz="3200" dirty="0">
              <a:solidFill>
                <a:srgbClr val="92D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09101"/>
            <a:ext cx="10134600" cy="435133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</a:t>
            </a:r>
            <a:r>
              <a:rPr lang="ru-RU" sz="3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Для поставщиков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Стабильность финансирования в соответствии с эффективностью деятельности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Стимуляция к внедрению новых корпоративных методов управления и менеджмента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системы оплаты труда: возможность получать конкурентоспособную заработную плату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Внедрение новых медицинских технологий. Ориентированность на конечный результат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Своевременное обновление основных средств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Развитие информационных технологий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65428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13472"/>
            <a:ext cx="10058400" cy="3755622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</a:p>
          <a:p>
            <a:pPr algn="ctr"/>
            <a:r>
              <a:rPr lang="ru-RU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Вопросы???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660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186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Преемственность в деятельности медицинских организаций предусматривает принципы прямой и обратной связи и осуществляется путем: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3630" y="1423358"/>
            <a:ext cx="10653623" cy="4445736"/>
          </a:xfrm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оказания скорой и неотложной медицинской помощи по экстренным показаниям на всех уровнях;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2) передачи активных вызовов поликлиникам на больных, обслуженных службой скорой медицинской помощи;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3) направления больных на консультацию или госпитализацию в вышестоящие по уровню лечебно-профилактические организации соответственно уровню оказания медицинской помощи и в соответствии со стандартами объема диагностики и лечения с указанием полного диагноза, проведенного лечения, результатов диагностических и лабораторных исследований;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4) обеспечения выполнения объема медицинской помощи на уровне ее оказания в соответствии с протоколами стандартов диагностики и лечения заболеваний;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5) передачи сведений о выписанных больных, в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детей, из больницы в поликлиники, для осуществления активного посещения врачами на дому;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6) взаимодействия организаций первичной медико-санитарной помощи с женскими консультациями и организациями родовспоможения по вопросам планирования семьи;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7) передачи сведений о выписанных новорожденных из родильных домов в поликлиники, для дальнейшего активного наблюдения на дому;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8) взаимодействия организаций первичной медико-санитарной помощи с организациями узкоспециализированных служб 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онкодиспансеры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тубдиспансеры,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наркодиспансеры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центры психического здоровья,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кожвендиспансеры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центр СПИД) для раннего выявления и предотвращения запущенности заболевания;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9) взаимодействия со службой санитарной авиации для оказания экстренной медицинской помощи больным в труднодоступных и дальних районах;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10) подачи экстренного извещения в государственные органы санитарно-эпидемиологической службы при подозрении и установлении инфекционных заболеваний, представляющих опасность для окружающих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48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186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Преемственность в деятельности медицинских организаций предусматривает принципы прямой и обратной связи и осуществляется путем: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5608" y="1466491"/>
            <a:ext cx="11222966" cy="4402603"/>
          </a:xfrm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11) проведения совместных санитарно-противоэпидемических мероприятий по локализации, купированию групповых заболеваний, недопущения дальнейшего распространения инфекций, создания запаса вакцины и организации контроля проведения иммунопрофилактики;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12) взаимодействия со службой формирования здорового образа жизни с целью обеспечения пропаганды и формирования здорового образа жизни;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13) взаимодействия всех лечебно-профилактических организаций с бюро судебной медицинской экспертизы в виде предоставления информации, входящей в компетенцию последних;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14) обязательного проведения патологоанатомического вскрытия при всех случаях стационарной летальности, с последующим проведением патологоанатомической конференции;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15) взаимодействия со службой крови для обеспечения и создания запаса крови и ее компонентов;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16) взаимодействия между организациями, оказывающими медицинскую помощь и аптечными организациями, в целях обеспечения населения безопасными, эффективными и качественными лекарственными средствами, изделиями медицинского назначения и медицинской техники;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17) предоставления информации о состоянии здоровья больного в медико-социальные экспертные комиссии для установления группы инвалидности;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18) взаимодействия научно-исследовательских институтов и научных центров в области здравоохранения с практической системой здравоохранения для внедрения собственных программных разработок и новейших достижений медицинской науки и техники, с целью оказания высокоспециализированной медицинской помощи;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19) взаимодействия организаций образования в области здравоохранения с региональными органами практического здравоохранения для подготовки высококвалифицированных медицинских и фармацевтических кадров, а также повышения их квалификации;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20) взаимодействия между лечебно-профилактическими организациями и военно-врачебными комиссиями, в виде предоставления сведений о состоянии здоровья подростков, призывников;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21) взаимодействия с иными медицинскими организациями (медицинскими службами других ведомств, центрами нетрадиционной медицины), для оказания специализированной и высокоспециализированной медицинской помощи в сложных случаях и осуществляемое на основе действующего законодательства. </a:t>
            </a:r>
          </a:p>
        </p:txBody>
      </p:sp>
    </p:spTree>
    <p:extLst>
      <p:ext uri="{BB962C8B-B14F-4D97-AF65-F5344CB8AC3E}">
        <p14:creationId xmlns:p14="http://schemas.microsoft.com/office/powerpoint/2010/main" val="3755662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3675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Преемственность в деятельности амбулаторно-поликлинических организаций, обслуживающих детское население (в том числе подростковое) включает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1487" y="1751162"/>
            <a:ext cx="10990053" cy="41179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перевод подростков, достигших 15-ти летнего возраста, из детских городских поликлиник (детского отделения поликлиники), детских консультаций на медицинское обеспечение в поликлиники, проводимый комиссией (перевод осуществляется по графику и в сроки, утвержденные главным врачом поликлиники и согласованные с главным врачом детской городской поликлиники, заведующей детской консультацией);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2) утверждение состава медицинской комиссии приказом главного врача поликлиники и включение в нее заместителя главного врача по медицинской части, подросткового врача или врача, ответственного за работу с подростками, врачей-специалистов (хирург, окулист, невропатолог, отоларинголог, психиатр), заведующего педиатрическим отделением детской городской поликлиники (детского отделения поликлиники), детской консультации;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3) ежемесячный комиссионный перевод из детских городских поликлиник, детских консультаций на медицинское обеспечение в поликлиники подростков, состоящих на диспансерном наблюдении по поводу заболеваний или имеющих какие-либо заболевания к моменту перевода. Комиссия осматривает диспансерную группу больных подростков, оценивает полноту и качество оформления представленной медицинской документации;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4) передачу здоровых подростков подростковому врачу (или врачу, ответственному за работу с подростками) ежеквартально, который оформляется отдельным списком с приложением переводных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эпикризов;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5) оформление Акта перевода подростков, достигших 15-ти летнего возраста из детской городской поликлиники (детского отделения поликлиники), детской консультации в поликлинику и составление именного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списка;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6) передачу врачу-специалисту поликлиники в соответствии с именным списком переводных эпикризов</a:t>
            </a:r>
          </a:p>
        </p:txBody>
      </p:sp>
    </p:spTree>
    <p:extLst>
      <p:ext uri="{BB962C8B-B14F-4D97-AF65-F5344CB8AC3E}">
        <p14:creationId xmlns:p14="http://schemas.microsoft.com/office/powerpoint/2010/main" val="2855721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31314"/>
          </a:xfrm>
        </p:spPr>
        <p:txBody>
          <a:bodyPr>
            <a:normAutofit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медицинских организаций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716657"/>
            <a:ext cx="10058400" cy="415243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     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организация полного и своевременного учета и регистрации ВБИ;</a:t>
            </a: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2) детальный анализ заболеваемости ВБИ и госпитальными инфекциями и установление причин их возникновения, выявление факторов риска, расследование вспышек ВБИ и принятие соответствующих мер по ликвидации;</a:t>
            </a: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3) разработка алгоритмов (технологии)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эпидемиологически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безопасного выполнения лечебных и диагностических процедур, санитарно-противоэпидемического режима (обработка операционного и родильного блока, проведение заключительной дезинфекции, генеральной уборки, обработка эндоскопического оборудования, изделий медицинского назначения) на основании оперативного эпидемиологического анализа, слежения за формированием госпитальных штаммов, прогноза эпидемиологической ситуации;</a:t>
            </a: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4) организация и осуществление микробиологического мониторинга;</a:t>
            </a: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5) разработка программы антибиотикопрофилактики и тактики антибиотикотерапии;</a:t>
            </a: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6) обучение медицинского персонала по вопросам инфекционного контроля;</a:t>
            </a: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7) организация мероприятий по предупреждению случаев профессиональной заболеваемости.</a:t>
            </a:r>
          </a:p>
        </p:txBody>
      </p:sp>
    </p:spTree>
    <p:extLst>
      <p:ext uri="{BB962C8B-B14F-4D97-AF65-F5344CB8AC3E}">
        <p14:creationId xmlns:p14="http://schemas.microsoft.com/office/powerpoint/2010/main" val="4155754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9714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освидетельствования (переосвидетельствования)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МСЭ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освидетельствуемого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(переосвидетельствуемого) лица проводится по направлению ВКК медицинской организации по месту его постоянного жительства (регистрации):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в отделах МСЭ и (или) отделах методологии и контроля МСЭ соответствующего региона;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в организациях здравоохранения, оказывающих стационарную помощь;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в организациях здравоохранения, оказывающих амбулаторно-поликлиническую помощь;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в учреждениях уголовно-исполнительной системы и в следственных изоляторах;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на дому;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заочно.</a:t>
            </a:r>
          </a:p>
        </p:txBody>
      </p:sp>
    </p:spTree>
    <p:extLst>
      <p:ext uri="{BB962C8B-B14F-4D97-AF65-F5344CB8AC3E}">
        <p14:creationId xmlns:p14="http://schemas.microsoft.com/office/powerpoint/2010/main" val="1405523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МСЭ определяются следующие причины инвалидности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общее заболевание;</a:t>
            </a: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трудовое увечье;</a:t>
            </a: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профессиональное заболевание;</a:t>
            </a: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 с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детства;</a:t>
            </a: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дети-инвалиды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семи лет;</a:t>
            </a: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дети-инвалиды с семи до восемнадцати лет;</a:t>
            </a: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ранения, контузии, увечья, заболевания, полученные при исполнении служебных обязанностей, при прохождении воинской службы, при ликвидации последствий аварий на ядерных объектах гражданского или военного назначения либо в результате аварийных ситуаций на ядерных объектах, в результате несчастного случая, не связанного с исполнением обязанностей военной службы (служебных обязанностей), либо заболевания, не связанного с выполнением воинского и служебного долга, при условии установления причинно-следственной связи уполномоченным органом соответствующей сферы деятельности;</a:t>
            </a: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инвалиды вследствие чрезвычайных экологических ситуаций, в том числе вследствие радиационного воздействия при проведении ядерных взрывов и испытаний и (или) их последствий при условии установления причинно-следственной связи уполномоченным органом соответствующей сферы деятельности.</a:t>
            </a: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 инвалидности выносится в строгом соответствии с приведенной формулировкой уполномоченного органа, установившего его причинно-следственную связь.</a:t>
            </a:r>
          </a:p>
        </p:txBody>
      </p:sp>
    </p:spTree>
    <p:extLst>
      <p:ext uri="{BB962C8B-B14F-4D97-AF65-F5344CB8AC3E}">
        <p14:creationId xmlns:p14="http://schemas.microsoft.com/office/powerpoint/2010/main" val="2495349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10307"/>
            <a:ext cx="8596668" cy="13208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 для выбора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обязательного  социального  медицинского страхования в Казахстане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неинфекционных заболеваний</a:t>
            </a:r>
          </a:p>
          <a:p>
            <a:pPr algn="just">
              <a:spcAft>
                <a:spcPts val="60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Ресурсоемкость системы здравоохранения за счет внедрения новых технологий </a:t>
            </a:r>
          </a:p>
          <a:p>
            <a:pPr algn="just">
              <a:spcAft>
                <a:spcPts val="60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численности пожилого населения</a:t>
            </a:r>
          </a:p>
          <a:p>
            <a:pPr algn="just">
              <a:spcAft>
                <a:spcPts val="60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здравоохранение в мире сейчас растут с учетом этих вызовов.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endParaRPr lang="ru-RU" sz="24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1768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9808" y="32412"/>
            <a:ext cx="11843238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</a:pPr>
            <a:r>
              <a:rPr lang="ru-RU" altLang="ru-RU" sz="20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Качественные изменения в оказании медицинской помощи в системе ОСМС в РК</a:t>
            </a:r>
            <a:endParaRPr lang="en-GB" altLang="ru-RU" sz="20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56715" y="705843"/>
            <a:ext cx="4693453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96845" y="705843"/>
            <a:ext cx="5095524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05222" y="2285095"/>
            <a:ext cx="36385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prstClr val="black"/>
                </a:solidFill>
              </a:rPr>
              <a:t>УВЕЛИЧЕНИЕ ЗАРАБОТНЫХ ПЛАТ ВРАЧЕЙ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1087" y="705843"/>
            <a:ext cx="672353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191400" y="705844"/>
            <a:ext cx="673200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6546" y="620542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prstClr val="white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092573" y="772030"/>
            <a:ext cx="509291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prstClr val="black"/>
                </a:solidFill>
              </a:rPr>
              <a:t>ПМСП: РАСШИРЕНИЕ АМБУЛАТОРНОГО ЛЕКАРСТВЕННОГО ОБЕСПЕЧЕНИЯ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1002" y="705842"/>
            <a:ext cx="5369167" cy="60249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82875" y="705842"/>
            <a:ext cx="5769156" cy="602494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91087" y="2220654"/>
            <a:ext cx="672353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5874" y="2118701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prstClr val="white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096845" y="2219581"/>
            <a:ext cx="5086724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prstClr val="white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1182600" y="2219582"/>
            <a:ext cx="673200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63440" y="766007"/>
            <a:ext cx="46213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prstClr val="black"/>
                </a:solidFill>
              </a:rPr>
              <a:t>ПМСП: УВЕЛИЧЕНИЕ ЧИСЛА ВРАЧЕЙ ОБЩЕЙ ПРАКТИКИ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421343" y="1137082"/>
            <a:ext cx="5355253" cy="108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prstClr val="black"/>
                </a:solidFill>
              </a:rPr>
              <a:t>К 2030 году </a:t>
            </a:r>
            <a:r>
              <a:rPr lang="ru-RU" sz="1200" b="1" u="sng" dirty="0">
                <a:solidFill>
                  <a:srgbClr val="002060"/>
                </a:solidFill>
              </a:rPr>
              <a:t>ЧИСЛЕННОСТЬ ВРАЧЕЙ ОБЩЕЙ ПРАКТИКИ УВЕЛИЧИТСЯ В 1,8 РАЗА</a:t>
            </a:r>
            <a:endParaRPr lang="ru-RU" sz="1200" b="1" u="sng" dirty="0">
              <a:solidFill>
                <a:srgbClr val="00B050"/>
              </a:solidFill>
            </a:endParaRPr>
          </a:p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prstClr val="black"/>
                </a:solidFill>
              </a:rPr>
              <a:t>Это позволит перейти на стандарты </a:t>
            </a:r>
            <a:r>
              <a:rPr lang="ru-RU" sz="1200" b="1" u="sng" dirty="0">
                <a:solidFill>
                  <a:srgbClr val="002060"/>
                </a:solidFill>
              </a:rPr>
              <a:t>СТРАН ОЭСР, КОТОРЫЕ СОСТАВЛЯЮТ                 1 500 НАСЕЛЕНИЯ НА 1 ВРАЧА </a:t>
            </a:r>
            <a:r>
              <a:rPr lang="ru-RU" sz="1200" dirty="0">
                <a:solidFill>
                  <a:prstClr val="black"/>
                </a:solidFill>
              </a:rPr>
              <a:t>общей практики, в</a:t>
            </a:r>
            <a:r>
              <a:rPr lang="ru-RU" sz="1200" i="1" dirty="0">
                <a:solidFill>
                  <a:prstClr val="black"/>
                </a:solidFill>
              </a:rPr>
              <a:t> РК - 2140 человек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289658" y="620541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r">
              <a:defRPr sz="1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sz="3200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275778" y="2094435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r">
              <a:defRPr sz="1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sz="3200" dirty="0">
                <a:solidFill>
                  <a:prstClr val="white"/>
                </a:solidFill>
              </a:rPr>
              <a:t>4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176683" y="2291589"/>
            <a:ext cx="485475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dirty="0">
                <a:solidFill>
                  <a:prstClr val="black"/>
                </a:solidFill>
              </a:rPr>
              <a:t>РАСШИРЕНИЕ УСЛУГ ПО РЕАБИЛИТАЦИИ</a:t>
            </a:r>
            <a:endParaRPr lang="ru-RU" sz="1300" dirty="0">
              <a:solidFill>
                <a:prstClr val="black"/>
              </a:solidFill>
            </a:endParaRPr>
          </a:p>
        </p:txBody>
      </p:sp>
      <p:sp>
        <p:nvSpPr>
          <p:cNvPr id="29" name="Объект 2"/>
          <p:cNvSpPr txBox="1">
            <a:spLocks/>
          </p:cNvSpPr>
          <p:nvPr/>
        </p:nvSpPr>
        <p:spPr>
          <a:xfrm>
            <a:off x="6114790" y="1121877"/>
            <a:ext cx="5737241" cy="10873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prstClr val="black"/>
                </a:solidFill>
              </a:rPr>
              <a:t>К 2030 году предполагается увеличение расходов на амбулаторное лекарственное обеспечение </a:t>
            </a:r>
            <a:r>
              <a:rPr lang="ru-RU" sz="1200" b="1" u="sng" dirty="0">
                <a:solidFill>
                  <a:srgbClr val="002060"/>
                </a:solidFill>
              </a:rPr>
              <a:t>НА ДУШУ НАСЕЛЕНИЯ С 46 </a:t>
            </a:r>
            <a:r>
              <a:rPr lang="en-US" sz="1200" b="1" u="sng" dirty="0">
                <a:solidFill>
                  <a:srgbClr val="002060"/>
                </a:solidFill>
              </a:rPr>
              <a:t>$ </a:t>
            </a:r>
            <a:r>
              <a:rPr lang="ru-RU" sz="1200" b="1" u="sng" dirty="0">
                <a:solidFill>
                  <a:srgbClr val="002060"/>
                </a:solidFill>
              </a:rPr>
              <a:t>В РК ДО 180</a:t>
            </a:r>
            <a:r>
              <a:rPr lang="en-US" sz="1200" b="1" u="sng" dirty="0">
                <a:solidFill>
                  <a:srgbClr val="002060"/>
                </a:solidFill>
              </a:rPr>
              <a:t> $</a:t>
            </a:r>
            <a:endParaRPr lang="ru-RU" sz="1200" b="1" u="sng" dirty="0">
              <a:solidFill>
                <a:srgbClr val="002060"/>
              </a:solidFill>
            </a:endParaRPr>
          </a:p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prstClr val="black"/>
                </a:solidFill>
              </a:rPr>
              <a:t>Покрытие дефицита и увеличение (пересмотр) категорий лиц по действующим обязательствам, расширение АЛО для широкого круга лиц по часто встречающимся заболеваниям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30" name="Объект 2"/>
          <p:cNvSpPr txBox="1">
            <a:spLocks/>
          </p:cNvSpPr>
          <p:nvPr/>
        </p:nvSpPr>
        <p:spPr>
          <a:xfrm>
            <a:off x="6124672" y="2651628"/>
            <a:ext cx="5739928" cy="108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prstClr val="black"/>
                </a:solidFill>
              </a:rPr>
              <a:t>К 2030 году для охвата увеличенной численности населения предполагается </a:t>
            </a:r>
            <a:r>
              <a:rPr lang="ru-RU" sz="1200" b="1" u="sng" dirty="0">
                <a:solidFill>
                  <a:srgbClr val="002060"/>
                </a:solidFill>
              </a:rPr>
              <a:t>УВЕЛИЧИТЬ КОЛИЧЕСТВО ВРАЧЕЙ, СРЕДНИХ И МЛАДШИХ МЕД. РАБОТНИКОВ ДО 65 ТЫС. ЧЕЛОВЕК</a:t>
            </a:r>
          </a:p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prstClr val="black"/>
                </a:solidFill>
              </a:rPr>
              <a:t>К 2030 году предполагается </a:t>
            </a:r>
            <a:r>
              <a:rPr lang="ru-RU" sz="1200" b="1" u="sng" dirty="0">
                <a:solidFill>
                  <a:srgbClr val="002060"/>
                </a:solidFill>
              </a:rPr>
              <a:t>УВЕЛИЧЕНИЕ РАСХОДОВ НА ОБЕСПЕЧЕНИЕ ЛЕКАРСТВАМИ</a:t>
            </a:r>
            <a:r>
              <a:rPr lang="ru-RU" sz="1200" dirty="0">
                <a:solidFill>
                  <a:prstClr val="black"/>
                </a:solidFill>
              </a:rPr>
              <a:t> в стационаре на душу населения </a:t>
            </a:r>
            <a:r>
              <a:rPr lang="ru-RU" sz="1200" b="1" u="sng" dirty="0">
                <a:solidFill>
                  <a:srgbClr val="002060"/>
                </a:solidFill>
              </a:rPr>
              <a:t>НА 19%</a:t>
            </a:r>
          </a:p>
        </p:txBody>
      </p:sp>
      <p:sp>
        <p:nvSpPr>
          <p:cNvPr id="31" name="Объект 2"/>
          <p:cNvSpPr txBox="1">
            <a:spLocks/>
          </p:cNvSpPr>
          <p:nvPr/>
        </p:nvSpPr>
        <p:spPr>
          <a:xfrm>
            <a:off x="388572" y="2651628"/>
            <a:ext cx="5361597" cy="108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prstClr val="black"/>
                </a:solidFill>
              </a:rPr>
              <a:t>К 2030 году предполагается увеличение заработных плат врачей </a:t>
            </a:r>
            <a:r>
              <a:rPr lang="ru-RU" sz="1200" b="1" u="sng" dirty="0">
                <a:solidFill>
                  <a:srgbClr val="44546A"/>
                </a:solidFill>
              </a:rPr>
              <a:t>в</a:t>
            </a:r>
            <a:r>
              <a:rPr lang="ru-RU" sz="1200" b="1" u="sng" dirty="0">
                <a:solidFill>
                  <a:srgbClr val="002060"/>
                </a:solidFill>
              </a:rPr>
              <a:t> 2,5 РАЗА </a:t>
            </a:r>
            <a:r>
              <a:rPr lang="ru-RU" sz="1200" dirty="0">
                <a:solidFill>
                  <a:prstClr val="black"/>
                </a:solidFill>
              </a:rPr>
              <a:t>в реальном выражении, других медицинских работников в </a:t>
            </a:r>
            <a:r>
              <a:rPr lang="ru-RU" sz="1200" b="1" u="sng" dirty="0">
                <a:solidFill>
                  <a:srgbClr val="002060"/>
                </a:solidFill>
              </a:rPr>
              <a:t>1,4-2 РАЗА</a:t>
            </a:r>
            <a:r>
              <a:rPr lang="ru-RU" sz="1200" dirty="0">
                <a:solidFill>
                  <a:srgbClr val="002060"/>
                </a:solidFill>
              </a:rPr>
              <a:t>. </a:t>
            </a:r>
          </a:p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prstClr val="black"/>
                </a:solidFill>
              </a:rPr>
              <a:t>Расчеты произведены с учетом </a:t>
            </a:r>
            <a:r>
              <a:rPr lang="ru-RU" sz="1200" b="1" u="sng" dirty="0">
                <a:solidFill>
                  <a:srgbClr val="002060"/>
                </a:solidFill>
              </a:rPr>
              <a:t>ДОСТИЖЕНИЯ К 2030 ГОДУ СОПОСТАВИМОГО С ОЭСР ПОКАЗАТЕЛЯ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026928" y="2226794"/>
            <a:ext cx="4723240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300" dirty="0">
              <a:solidFill>
                <a:prstClr val="white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056716" y="3862608"/>
            <a:ext cx="4693452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096845" y="3862608"/>
            <a:ext cx="5095525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38" name="Объект 2"/>
          <p:cNvSpPr txBox="1">
            <a:spLocks/>
          </p:cNvSpPr>
          <p:nvPr/>
        </p:nvSpPr>
        <p:spPr>
          <a:xfrm>
            <a:off x="421343" y="4402977"/>
            <a:ext cx="5328826" cy="1080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buClr>
                <a:srgbClr val="002060"/>
              </a:buClr>
              <a:buFont typeface="Arial" pitchFamily="34" charset="0"/>
              <a:buNone/>
            </a:pPr>
            <a:r>
              <a:rPr lang="ru-RU" sz="1200" dirty="0">
                <a:solidFill>
                  <a:prstClr val="black"/>
                </a:solidFill>
              </a:rPr>
              <a:t>Для достижения показателей, сопоставимых со странами ОЭСР, предполагается </a:t>
            </a:r>
            <a:r>
              <a:rPr lang="ru-RU" sz="1200" b="1" u="sng" dirty="0">
                <a:solidFill>
                  <a:srgbClr val="002060"/>
                </a:solidFill>
              </a:rPr>
              <a:t>УВЕЛИЧИТЬ</a:t>
            </a:r>
          </a:p>
          <a:p>
            <a:pPr marL="180975" indent="-180975" algn="just">
              <a:spcBef>
                <a:spcPts val="600"/>
              </a:spcBef>
              <a:buClr>
                <a:srgbClr val="002060"/>
              </a:buClr>
            </a:pPr>
            <a:r>
              <a:rPr lang="ru-RU" sz="1200" b="1" u="sng" dirty="0">
                <a:solidFill>
                  <a:srgbClr val="002060"/>
                </a:solidFill>
              </a:rPr>
              <a:t> ЧИСЛЕННОСТЬ СРЕДНИХ И МЛАДШИХ МЕД. РАБОТНИКОВ</a:t>
            </a:r>
            <a:r>
              <a:rPr lang="ru-RU" sz="1200" dirty="0">
                <a:solidFill>
                  <a:srgbClr val="002060"/>
                </a:solidFill>
              </a:rPr>
              <a:t> </a:t>
            </a:r>
            <a:r>
              <a:rPr lang="ru-RU" sz="1200" dirty="0">
                <a:solidFill>
                  <a:prstClr val="black"/>
                </a:solidFill>
              </a:rPr>
              <a:t>до 7 800 человек</a:t>
            </a:r>
          </a:p>
          <a:p>
            <a:pPr marL="180975" indent="-180975"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b="1" u="sng" dirty="0">
                <a:solidFill>
                  <a:srgbClr val="002060"/>
                </a:solidFill>
              </a:rPr>
              <a:t>КОЭФФИЦИЕНТ ОБЕСПЕЧЕННОСТИ КОЙКАМИ </a:t>
            </a:r>
            <a:r>
              <a:rPr lang="ru-RU" sz="1200" b="1" u="sng" dirty="0">
                <a:solidFill>
                  <a:prstClr val="black"/>
                </a:solidFill>
              </a:rPr>
              <a:t>-</a:t>
            </a:r>
            <a:r>
              <a:rPr lang="ru-RU" sz="1200" dirty="0">
                <a:solidFill>
                  <a:prstClr val="black"/>
                </a:solidFill>
              </a:rPr>
              <a:t> с 0,03 до 0,4 на 1000 человек населения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951613" y="3889489"/>
            <a:ext cx="411716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spc="-100" dirty="0">
                <a:solidFill>
                  <a:prstClr val="black"/>
                </a:solidFill>
              </a:rPr>
              <a:t>РАСШИРЕНИЕ ПАЛЛИАТИВНОЙ ПОМОЩИ </a:t>
            </a:r>
          </a:p>
          <a:p>
            <a:pPr algn="ctr"/>
            <a:r>
              <a:rPr lang="ru-RU" sz="1300" b="1" spc="-100" dirty="0">
                <a:solidFill>
                  <a:prstClr val="black"/>
                </a:solidFill>
              </a:rPr>
              <a:t>И СЕСТРИНСКОГО УХОДА </a:t>
            </a:r>
            <a:endParaRPr lang="ru-RU" sz="1300" spc="-100" dirty="0">
              <a:solidFill>
                <a:prstClr val="black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91087" y="3862608"/>
            <a:ext cx="672353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1191401" y="3862609"/>
            <a:ext cx="673200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89581" y="3775552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prstClr val="white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81002" y="3862608"/>
            <a:ext cx="5369167" cy="286817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096847" y="3857769"/>
            <a:ext cx="5755184" cy="287301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315752" y="3748761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prstClr val="white"/>
                </a:solidFill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082875" y="3899963"/>
            <a:ext cx="5095956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dirty="0">
                <a:solidFill>
                  <a:prstClr val="black"/>
                </a:solidFill>
              </a:rPr>
              <a:t>ВКЛЮЧЕНИЕ В ТАРИФ АМОРТИЗАЦИИ</a:t>
            </a:r>
            <a:endParaRPr lang="ru-RU" sz="1300" dirty="0">
              <a:solidFill>
                <a:prstClr val="black"/>
              </a:solidFill>
            </a:endParaRPr>
          </a:p>
        </p:txBody>
      </p:sp>
      <p:sp>
        <p:nvSpPr>
          <p:cNvPr id="47" name="Объект 2"/>
          <p:cNvSpPr txBox="1">
            <a:spLocks/>
          </p:cNvSpPr>
          <p:nvPr/>
        </p:nvSpPr>
        <p:spPr>
          <a:xfrm>
            <a:off x="6133390" y="4276927"/>
            <a:ext cx="5718641" cy="11450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prstClr val="black"/>
                </a:solidFill>
              </a:rPr>
              <a:t>Амортизацию предполагается </a:t>
            </a:r>
            <a:r>
              <a:rPr lang="ru-RU" sz="1400" b="1" u="sng" dirty="0">
                <a:solidFill>
                  <a:srgbClr val="002060"/>
                </a:solidFill>
              </a:rPr>
              <a:t>ВКЛЮЧИТЬ В ТАРИФ С 2018 ГОДА</a:t>
            </a:r>
          </a:p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prstClr val="black"/>
                </a:solidFill>
              </a:rPr>
              <a:t>Включение амортизации в тариф обусловлено необходимостью </a:t>
            </a:r>
            <a:r>
              <a:rPr lang="ru-RU" sz="1400" b="1" u="sng" dirty="0">
                <a:solidFill>
                  <a:srgbClr val="002060"/>
                </a:solidFill>
              </a:rPr>
              <a:t>ВЫРОВНЯТЬ КОНКУРЕНТНУЮ СРЕДУ</a:t>
            </a:r>
            <a:r>
              <a:rPr lang="ru-RU" sz="1400" dirty="0">
                <a:solidFill>
                  <a:prstClr val="black"/>
                </a:solidFill>
              </a:rPr>
              <a:t> для частных поставщиков медицинских услуг, а также для обеспечения качества медицинских услуг</a:t>
            </a:r>
          </a:p>
        </p:txBody>
      </p:sp>
      <p:sp>
        <p:nvSpPr>
          <p:cNvPr id="54" name="Номер слайда 2"/>
          <p:cNvSpPr txBox="1">
            <a:spLocks/>
          </p:cNvSpPr>
          <p:nvPr/>
        </p:nvSpPr>
        <p:spPr>
          <a:xfrm>
            <a:off x="8040688" y="81207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25C68B6-61C2-468F-89AB-4B9F7531AA68}" type="slidenum">
              <a:rPr lang="ru-RU" sz="110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 sz="11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5" name="Номер слайда 7"/>
          <p:cNvSpPr txBox="1">
            <a:spLocks/>
          </p:cNvSpPr>
          <p:nvPr/>
        </p:nvSpPr>
        <p:spPr>
          <a:xfrm>
            <a:off x="8527526" y="825726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21371EE-3237-4F55-A6D9-09B4F1FDFC0F}" type="slidenum">
              <a:rPr lang="ru-RU" sz="110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 sz="11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1027424" y="5600614"/>
            <a:ext cx="4722744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6092575" y="5591822"/>
            <a:ext cx="5091497" cy="4320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915101" y="5618702"/>
            <a:ext cx="4117161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spc="-100" dirty="0">
                <a:solidFill>
                  <a:prstClr val="black"/>
                </a:solidFill>
              </a:rPr>
              <a:t>ВТМУ: ОБЕСПЕЧЕНИЕ ДОСТУПНОСТИ МЕДИЦИНСКИХ УСЛУГ</a:t>
            </a:r>
            <a:endParaRPr lang="ru-RU" sz="1300" spc="-100" dirty="0">
              <a:solidFill>
                <a:prstClr val="black"/>
              </a:solidFill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354575" y="5591822"/>
            <a:ext cx="672353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11175311" y="5591823"/>
            <a:ext cx="680992" cy="4320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05386" y="5506522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prstClr val="white"/>
                </a:solidFill>
                <a:latin typeface="Century Gothic" panose="020B0502020202020204" pitchFamily="34" charset="0"/>
              </a:rPr>
              <a:t>7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1315752" y="5506521"/>
            <a:ext cx="44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prstClr val="white"/>
                </a:solidFill>
                <a:latin typeface="Century Gothic" panose="020B0502020202020204" pitchFamily="34" charset="0"/>
              </a:rPr>
              <a:t>8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6176683" y="5629176"/>
            <a:ext cx="4991715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spc="-100" dirty="0">
                <a:solidFill>
                  <a:prstClr val="black"/>
                </a:solidFill>
              </a:rPr>
              <a:t>ПМСП: ОБЕСПЕЧЕНИЕ ДОСТУПНОСТИ МЕДИЦИНСКИХ УСЛУГ</a:t>
            </a:r>
          </a:p>
        </p:txBody>
      </p:sp>
      <p:sp>
        <p:nvSpPr>
          <p:cNvPr id="67" name="Объект 2"/>
          <p:cNvSpPr txBox="1">
            <a:spLocks/>
          </p:cNvSpPr>
          <p:nvPr/>
        </p:nvSpPr>
        <p:spPr>
          <a:xfrm>
            <a:off x="6096878" y="6006142"/>
            <a:ext cx="5755153" cy="70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prstClr val="black"/>
                </a:solidFill>
              </a:rPr>
              <a:t>Предполагается</a:t>
            </a:r>
            <a:r>
              <a:rPr lang="ru-RU" sz="1200" b="1" u="sng" dirty="0">
                <a:solidFill>
                  <a:srgbClr val="002060"/>
                </a:solidFill>
              </a:rPr>
              <a:t> РАСШИРИТЬ ОБЪЕМ МЕДИЦИНСКИХ УСЛУГ </a:t>
            </a:r>
            <a:r>
              <a:rPr lang="ru-RU" sz="1200" dirty="0">
                <a:solidFill>
                  <a:prstClr val="black"/>
                </a:solidFill>
              </a:rPr>
              <a:t>(сокращение очередей, в том числе через вовлечение новых поставщиков услуг)</a:t>
            </a:r>
          </a:p>
        </p:txBody>
      </p:sp>
      <p:sp>
        <p:nvSpPr>
          <p:cNvPr id="68" name="Объект 2"/>
          <p:cNvSpPr txBox="1">
            <a:spLocks/>
          </p:cNvSpPr>
          <p:nvPr/>
        </p:nvSpPr>
        <p:spPr>
          <a:xfrm>
            <a:off x="394449" y="6023870"/>
            <a:ext cx="5355720" cy="70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prstClr val="black"/>
                </a:solidFill>
              </a:rPr>
              <a:t>Предполагается</a:t>
            </a:r>
            <a:r>
              <a:rPr lang="ru-RU" sz="1200" b="1" u="sng" dirty="0">
                <a:solidFill>
                  <a:srgbClr val="002060"/>
                </a:solidFill>
              </a:rPr>
              <a:t> РАСШИРИТЬ ОБЪЕМ МЕДИЦИНСКИХ УСЛУГ </a:t>
            </a:r>
            <a:r>
              <a:rPr lang="ru-RU" sz="1200" dirty="0">
                <a:solidFill>
                  <a:prstClr val="black"/>
                </a:solidFill>
              </a:rPr>
              <a:t>(сокращение очередей, в том числе через вовлечение новых поставщиков услуг)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15110" y="6463593"/>
            <a:ext cx="2743200" cy="365125"/>
          </a:xfrm>
        </p:spPr>
        <p:txBody>
          <a:bodyPr/>
          <a:lstStyle/>
          <a:p>
            <a:fld id="{15C34FFB-2702-4754-B66A-4F68D658AE82}" type="slidenum">
              <a:rPr lang="ru-RU" sz="1600" smtClean="0">
                <a:solidFill>
                  <a:prstClr val="black"/>
                </a:solidFill>
              </a:rPr>
              <a:pPr/>
              <a:t>9</a:t>
            </a:fld>
            <a:endParaRPr lang="ru-RU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0907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4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2012</TotalTime>
  <Words>1830</Words>
  <Application>Microsoft Office PowerPoint</Application>
  <PresentationFormat>Широкоэкранный</PresentationFormat>
  <Paragraphs>143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25" baseType="lpstr">
      <vt:lpstr>Arial</vt:lpstr>
      <vt:lpstr>Arial Narrow</vt:lpstr>
      <vt:lpstr>Calibri</vt:lpstr>
      <vt:lpstr>Calibri Light</vt:lpstr>
      <vt:lpstr>Century Gothic</vt:lpstr>
      <vt:lpstr>Times New Roman</vt:lpstr>
      <vt:lpstr>Trebuchet MS</vt:lpstr>
      <vt:lpstr>Wingdings</vt:lpstr>
      <vt:lpstr>Wingdings 3</vt:lpstr>
      <vt:lpstr>Ретро</vt:lpstr>
      <vt:lpstr>4_Тема Office</vt:lpstr>
      <vt:lpstr>Грань</vt:lpstr>
      <vt:lpstr>КАЗАХСКИЙ НАЦИОНАЛЬНЫЙ УНИВЕРСИТЕТ ИМЕНИ АЛЬ-ФАРАБИ ФАКУЛЬТЕТ МЕДИЦИНЫ И ЗДРАВООХРАНЕНИЯ Кафедра Политики и организации здравоохранения</vt:lpstr>
      <vt:lpstr>Преемственность в деятельности медицинских организаций предусматривает принципы прямой и обратной связи и осуществляется путем:</vt:lpstr>
      <vt:lpstr>Преемственность в деятельности медицинских организаций предусматривает принципы прямой и обратной связи и осуществляется путем:</vt:lpstr>
      <vt:lpstr>Преемственность в деятельности амбулаторно-поликлинических организаций, обслуживающих детское население (в том числе подростковое) включает:</vt:lpstr>
      <vt:lpstr>На уровне медицинских организаций</vt:lpstr>
      <vt:lpstr>Порядок освидетельствования (переосвидетельствования) </vt:lpstr>
      <vt:lpstr>При проведении МСЭ определяются следующие причины инвалидности : </vt:lpstr>
      <vt:lpstr>Факторы  для выбора обязательного  социального  медицинского страхования в Казахстане</vt:lpstr>
      <vt:lpstr>Презентация PowerPoint</vt:lpstr>
      <vt:lpstr>Ожидаемые результаты</vt:lpstr>
      <vt:lpstr>Ожидаемые результаты</vt:lpstr>
      <vt:lpstr>Ожидаемые результаты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КАЗАХСКИЙ НАЦИОНАЛЬНЫЙ УНИВЕРСИТЕТ ИМЕНИ АЛЬ-ФАРАБИ Кафедра Политики и организации здравоохранения</dc:title>
  <dc:creator>Калмаханов Сундетгали</dc:creator>
  <cp:lastModifiedBy>Калмаханов Сундетгали</cp:lastModifiedBy>
  <cp:revision>106</cp:revision>
  <dcterms:created xsi:type="dcterms:W3CDTF">2022-01-26T09:25:29Z</dcterms:created>
  <dcterms:modified xsi:type="dcterms:W3CDTF">2022-04-01T11:39:33Z</dcterms:modified>
</cp:coreProperties>
</file>